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50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7" r:id="rId7"/>
    <p:sldId id="260" r:id="rId8"/>
    <p:sldId id="261" r:id="rId9"/>
    <p:sldId id="268" r:id="rId10"/>
    <p:sldId id="262" r:id="rId11"/>
    <p:sldId id="263" r:id="rId12"/>
    <p:sldId id="264" r:id="rId13"/>
    <p:sldId id="265" r:id="rId14"/>
    <p:sldId id="269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" roundtripDataSignature="AMtx7mhRQelKOmV6OyPoa+Coym0V9DWf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DBEEA2-0CDF-4A3A-BDEA-C77AA4F3F0FE}">
  <a:tblStyle styleId="{2FDBEEA2-0CDF-4A3A-BDEA-C77AA4F3F0F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2"/>
    <p:restoredTop sz="89796"/>
  </p:normalViewPr>
  <p:slideViewPr>
    <p:cSldViewPr snapToGrid="0">
      <p:cViewPr varScale="1">
        <p:scale>
          <a:sx n="114" d="100"/>
          <a:sy n="114" d="100"/>
        </p:scale>
        <p:origin x="1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Emphasize that the parameters permeate the model.</a:t>
            </a:r>
            <a:endParaRPr/>
          </a:p>
        </p:txBody>
      </p:sp>
      <p:sp>
        <p:nvSpPr>
          <p:cNvPr id="126" name="Google Shape;12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/>
              <a:t>May not have measurements of all floating species or measurements at many time points.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/>
              <a:t>Need a range of parameter values o explore.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/>
              <a:t>Observed values may have noise.</a:t>
            </a:r>
            <a:endParaRPr dirty="0"/>
          </a:p>
        </p:txBody>
      </p:sp>
      <p:sp>
        <p:nvSpPr>
          <p:cNvPr id="165" name="Google Shape;16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4495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Some humility about the problem being addressed.</a:t>
            </a:r>
            <a:endParaRPr/>
          </a:p>
        </p:txBody>
      </p:sp>
      <p:sp>
        <p:nvSpPr>
          <p:cNvPr id="177" name="Google Shape;17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Some humility about the problem being addressed.</a:t>
            </a:r>
            <a:endParaRPr/>
          </a:p>
        </p:txBody>
      </p:sp>
      <p:sp>
        <p:nvSpPr>
          <p:cNvPr id="177" name="Google Shape;17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4446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Exhaustive search is a search algorithm that looks at all combinations of parameter settings.</a:t>
            </a:r>
            <a:endParaRPr/>
          </a:p>
        </p:txBody>
      </p:sp>
      <p:sp>
        <p:nvSpPr>
          <p:cNvPr id="187" name="Google Shape;18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rgbClr val="4B2E8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2" descr="UW_W 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27753" y="5945854"/>
            <a:ext cx="18288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3112" y="6354234"/>
            <a:ext cx="3386667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2" descr="Bar_RtAngle_7502_RGB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4784" y="4006085"/>
            <a:ext cx="3045737" cy="11277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"/>
          <p:cNvSpPr txBox="1">
            <a:spLocks noGrp="1"/>
          </p:cNvSpPr>
          <p:nvPr>
            <p:ph type="title"/>
          </p:nvPr>
        </p:nvSpPr>
        <p:spPr>
          <a:xfrm>
            <a:off x="895676" y="1179824"/>
            <a:ext cx="9296400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Condensed"/>
              <a:buNone/>
              <a:defRPr sz="5000" b="1" i="0">
                <a:solidFill>
                  <a:schemeClr val="lt2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rgbClr val="4B2E83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5" descr="UW_W 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27753" y="5945854"/>
            <a:ext cx="18288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3112" y="6354234"/>
            <a:ext cx="3386667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5" descr="Bar_RtAngle_7502_RGB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4784" y="4006085"/>
            <a:ext cx="3045737" cy="11277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>
            <a:spLocks noGrp="1"/>
          </p:cNvSpPr>
          <p:nvPr>
            <p:ph type="title"/>
          </p:nvPr>
        </p:nvSpPr>
        <p:spPr>
          <a:xfrm>
            <a:off x="895676" y="1179824"/>
            <a:ext cx="9296400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Condensed"/>
              <a:buNone/>
              <a:defRPr sz="5000" b="1" i="0">
                <a:solidFill>
                  <a:schemeClr val="lt2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" descr="A picture containing drawing&#10;&#10;Description automatically generated"/>
          <p:cNvPicPr preferRelativeResize="0"/>
          <p:nvPr/>
        </p:nvPicPr>
        <p:blipFill rotWithShape="1">
          <a:blip r:embed="rId3">
            <a:alphaModFix amt="85000"/>
          </a:blip>
          <a:srcRect b="35276"/>
          <a:stretch/>
        </p:blipFill>
        <p:spPr>
          <a:xfrm>
            <a:off x="6647234" y="5928416"/>
            <a:ext cx="713362" cy="35436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 txBox="1">
            <a:spLocks noGrp="1"/>
          </p:cNvSpPr>
          <p:nvPr>
            <p:ph type="title"/>
          </p:nvPr>
        </p:nvSpPr>
        <p:spPr>
          <a:xfrm>
            <a:off x="895675" y="214057"/>
            <a:ext cx="10827137" cy="26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Condensed"/>
              <a:buNone/>
            </a:pPr>
            <a:r>
              <a:rPr lang="en-US"/>
              <a:t>Parameter Fitting: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Condensed"/>
              <a:buNone/>
            </a:pPr>
            <a:r>
              <a:rPr lang="en-US" i="1"/>
              <a:t>Overview</a:t>
            </a:r>
            <a:endParaRPr i="1"/>
          </a:p>
        </p:txBody>
      </p:sp>
      <p:sp>
        <p:nvSpPr>
          <p:cNvPr id="109" name="Google Shape;109;p1"/>
          <p:cNvSpPr txBox="1"/>
          <p:nvPr/>
        </p:nvSpPr>
        <p:spPr>
          <a:xfrm>
            <a:off x="2267093" y="4200848"/>
            <a:ext cx="8268300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Joseph L. Hellerstein</a:t>
            </a:r>
            <a:r>
              <a:rPr lang="en-US" sz="1800" b="0" i="0" u="none" strike="noStrike" cap="none" baseline="30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1,2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and Herber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 M. Sauro</a:t>
            </a:r>
            <a:r>
              <a:rPr lang="en-US" sz="1800" baseline="30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baseline="30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eScience Institute</a:t>
            </a:r>
            <a:endParaRPr sz="1800" b="0" i="0" u="none" strike="noStrike" cap="none" baseline="30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baseline="30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&amp; Engineering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aseline="300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3</a:t>
            </a:r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Department of </a:t>
            </a:r>
            <a:r>
              <a:rPr lang="en-US" sz="18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BioEngineering</a:t>
            </a:r>
            <a:endParaRPr sz="1400" b="0" i="0" u="none" strike="noStrike" cap="none" baseline="30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October, 2022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7094" y="5939821"/>
            <a:ext cx="2075101" cy="342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" descr="A close up of a scree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28783" y="5930993"/>
            <a:ext cx="2172454" cy="35178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"/>
          <p:cNvSpPr txBox="1">
            <a:spLocks noGrp="1"/>
          </p:cNvSpPr>
          <p:nvPr>
            <p:ph type="title"/>
          </p:nvPr>
        </p:nvSpPr>
        <p:spPr>
          <a:xfrm>
            <a:off x="122935" y="-168275"/>
            <a:ext cx="11900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/>
              <a:t>Convex Fitting Surface Overcomes Computational Complexity</a:t>
            </a:r>
            <a:endParaRPr sz="3600" dirty="0"/>
          </a:p>
        </p:txBody>
      </p:sp>
      <p:pic>
        <p:nvPicPr>
          <p:cNvPr id="202" name="Google Shape;202;p8" descr="X_0  \rightarrow x \rightarrow X_1" title="MathEquation,#0000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7900" y="1967200"/>
            <a:ext cx="3884624" cy="6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8" descr="\dot{x} = k_1 X_0 - k_2 x" title="MathEquation,#0000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3627" y="1967200"/>
            <a:ext cx="4312556" cy="6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8298" y="2837225"/>
            <a:ext cx="4173375" cy="30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9597" y="2837225"/>
            <a:ext cx="4173375" cy="287610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8"/>
          <p:cNvSpPr txBox="1"/>
          <p:nvPr/>
        </p:nvSpPr>
        <p:spPr>
          <a:xfrm>
            <a:off x="6096000" y="5894900"/>
            <a:ext cx="6076225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Convex fitting surface. Gradient descent finds the best fit. </a:t>
            </a:r>
            <a:endParaRPr sz="19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Avoids computational complexity of exhaustive search.</a:t>
            </a:r>
            <a:endParaRPr sz="19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8"/>
          <p:cNvSpPr txBox="1"/>
          <p:nvPr/>
        </p:nvSpPr>
        <p:spPr>
          <a:xfrm>
            <a:off x="271525" y="1031350"/>
            <a:ext cx="11017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Fitting Surface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Sum of square of residuals vs. parameter settings.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Residuals = simulation results using the true settings parameters minus the results using other settings.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8"/>
          <p:cNvSpPr/>
          <p:nvPr/>
        </p:nvSpPr>
        <p:spPr>
          <a:xfrm>
            <a:off x="2349000" y="2652275"/>
            <a:ext cx="1937100" cy="41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7501675" y="2603300"/>
            <a:ext cx="1937100" cy="41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 txBox="1"/>
          <p:nvPr/>
        </p:nvSpPr>
        <p:spPr>
          <a:xfrm>
            <a:off x="42925" y="6047300"/>
            <a:ext cx="5957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fitting surface is a “road map” for a search algorithm.</a:t>
            </a:r>
            <a:endParaRPr sz="1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3125" y="797525"/>
            <a:ext cx="4603251" cy="19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9"/>
          <p:cNvSpPr txBox="1">
            <a:spLocks noGrp="1"/>
          </p:cNvSpPr>
          <p:nvPr>
            <p:ph type="title"/>
          </p:nvPr>
        </p:nvSpPr>
        <p:spPr>
          <a:xfrm>
            <a:off x="838200" y="60325"/>
            <a:ext cx="1051560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Fitting Surface: Wolf Model</a:t>
            </a:r>
            <a:endParaRPr/>
          </a:p>
        </p:txBody>
      </p:sp>
      <p:pic>
        <p:nvPicPr>
          <p:cNvPr id="219" name="Google Shape;21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2929650"/>
            <a:ext cx="6240825" cy="386931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9"/>
          <p:cNvSpPr txBox="1"/>
          <p:nvPr/>
        </p:nvSpPr>
        <p:spPr>
          <a:xfrm>
            <a:off x="7079025" y="4559950"/>
            <a:ext cx="4917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Gradient descent can get stuck in ridges.</a:t>
            </a:r>
            <a:endParaRPr sz="2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1456900" y="2349700"/>
            <a:ext cx="4727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Combinations of J2_k, J1_Ki</a:t>
            </a:r>
            <a:endParaRPr sz="2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/>
              <a:t>Factors Affecting Computational Complexity of Fitting</a:t>
            </a:r>
            <a:endParaRPr sz="3600" dirty="0"/>
          </a:p>
        </p:txBody>
      </p:sp>
      <p:sp>
        <p:nvSpPr>
          <p:cNvPr id="229" name="Google Shape;229;p10"/>
          <p:cNvSpPr txBox="1">
            <a:spLocks noGrp="1"/>
          </p:cNvSpPr>
          <p:nvPr>
            <p:ph type="body" idx="1"/>
          </p:nvPr>
        </p:nvSpPr>
        <p:spPr>
          <a:xfrm>
            <a:off x="152400" y="1825625"/>
            <a:ext cx="7993500" cy="25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Fitting surface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Number of parameters, number of levels (settings)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Starting point for the search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Search algorithm</a:t>
            </a:r>
            <a:endParaRPr/>
          </a:p>
        </p:txBody>
      </p:sp>
      <p:pic>
        <p:nvPicPr>
          <p:cNvPr id="230" name="Google Shape;23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9200" y="4374830"/>
            <a:ext cx="3509901" cy="217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82795" y="1995725"/>
            <a:ext cx="2687750" cy="185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0"/>
          <p:cNvSpPr txBox="1"/>
          <p:nvPr/>
        </p:nvSpPr>
        <p:spPr>
          <a:xfrm>
            <a:off x="9110525" y="1690813"/>
            <a:ext cx="22323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 parameters, 1 species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"/>
          <p:cNvSpPr txBox="1"/>
          <p:nvPr/>
        </p:nvSpPr>
        <p:spPr>
          <a:xfrm>
            <a:off x="9049750" y="3923013"/>
            <a:ext cx="223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Glycolytic Oscillations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0"/>
          <p:cNvSpPr txBox="1">
            <a:spLocks noGrp="1"/>
          </p:cNvSpPr>
          <p:nvPr>
            <p:ph type="body" idx="1"/>
          </p:nvPr>
        </p:nvSpPr>
        <p:spPr>
          <a:xfrm>
            <a:off x="-269125" y="5013450"/>
            <a:ext cx="88332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Parameter fitting is an exploratory data analysis (EDA).</a:t>
            </a:r>
            <a:endParaRPr b="1" dirty="0"/>
          </a:p>
        </p:txBody>
      </p:sp>
      <p:sp>
        <p:nvSpPr>
          <p:cNvPr id="235" name="Google Shape;23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3CBCA-6548-1F0D-5568-369F71D56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for Parameter Fitting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E38C9-D1D3-7CE2-5631-9997BAC13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Identifiability</a:t>
            </a:r>
            <a:r>
              <a:rPr lang="en-US" dirty="0"/>
              <a:t> – Is it possible to find values of parameters from the data?</a:t>
            </a:r>
          </a:p>
          <a:p>
            <a:r>
              <a:rPr lang="en-US" b="1" dirty="0"/>
              <a:t>Overfitting</a:t>
            </a:r>
            <a:r>
              <a:rPr lang="en-US" dirty="0"/>
              <a:t> – Are there so many parameters and so little data that the parameters we find are not unique?</a:t>
            </a:r>
          </a:p>
          <a:p>
            <a:r>
              <a:rPr lang="en-US" b="1" dirty="0"/>
              <a:t>Computational complexity </a:t>
            </a:r>
            <a:r>
              <a:rPr lang="en-US" dirty="0"/>
              <a:t>– Does the time to explore the space of possible parameter values too large?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EDEAC-6C6F-E9FA-6BAB-5A7A4B9147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00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1201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What’s Parameter Fitting? Why is it important?</a:t>
            </a:r>
            <a:endParaRPr/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843225"/>
            <a:ext cx="11887200" cy="47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/>
          <p:nvPr/>
        </p:nvSpPr>
        <p:spPr>
          <a:xfrm>
            <a:off x="4844975" y="5936825"/>
            <a:ext cx="4079700" cy="3546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/>
          <p:nvPr/>
        </p:nvSpPr>
        <p:spPr>
          <a:xfrm>
            <a:off x="5683175" y="6291425"/>
            <a:ext cx="4079700" cy="304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 txBox="1">
            <a:spLocks noGrp="1"/>
          </p:cNvSpPr>
          <p:nvPr>
            <p:ph type="title" idx="4294967295"/>
          </p:nvPr>
        </p:nvSpPr>
        <p:spPr>
          <a:xfrm>
            <a:off x="838200" y="-244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Wolf2000 Model of Glycolytic Oscillations</a:t>
            </a:r>
            <a:endParaRPr/>
          </a:p>
        </p:txBody>
      </p:sp>
      <p:pic>
        <p:nvPicPr>
          <p:cNvPr id="129" name="Google Shape;12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450" y="788375"/>
            <a:ext cx="11655777" cy="25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750" y="3944125"/>
            <a:ext cx="2839132" cy="26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17282" y="4041000"/>
            <a:ext cx="2240687" cy="26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"/>
          <p:cNvSpPr txBox="1"/>
          <p:nvPr/>
        </p:nvSpPr>
        <p:spPr>
          <a:xfrm>
            <a:off x="280150" y="3428575"/>
            <a:ext cx="7698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Parameters and their settings in the published work.</a:t>
            </a:r>
            <a:endParaRPr sz="2200" b="1" i="0" u="sng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06550" y="4395725"/>
            <a:ext cx="5320949" cy="22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"/>
          <p:cNvSpPr/>
          <p:nvPr/>
        </p:nvSpPr>
        <p:spPr>
          <a:xfrm>
            <a:off x="5852200" y="1216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8747800" y="1216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"/>
          <p:cNvSpPr/>
          <p:nvPr/>
        </p:nvSpPr>
        <p:spPr>
          <a:xfrm>
            <a:off x="9433600" y="1216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/>
          <p:cNvSpPr/>
          <p:nvPr/>
        </p:nvSpPr>
        <p:spPr>
          <a:xfrm>
            <a:off x="8824000" y="13688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"/>
          <p:cNvSpPr/>
          <p:nvPr/>
        </p:nvSpPr>
        <p:spPr>
          <a:xfrm>
            <a:off x="5852200" y="1597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289600" y="1978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899200" y="1978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4937800" y="1978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"/>
          <p:cNvSpPr/>
          <p:nvPr/>
        </p:nvSpPr>
        <p:spPr>
          <a:xfrm>
            <a:off x="5547400" y="1978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"/>
          <p:cNvSpPr/>
          <p:nvPr/>
        </p:nvSpPr>
        <p:spPr>
          <a:xfrm>
            <a:off x="9205000" y="1978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"/>
          <p:cNvSpPr/>
          <p:nvPr/>
        </p:nvSpPr>
        <p:spPr>
          <a:xfrm>
            <a:off x="10424200" y="1978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"/>
          <p:cNvSpPr/>
          <p:nvPr/>
        </p:nvSpPr>
        <p:spPr>
          <a:xfrm>
            <a:off x="5166400" y="21308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"/>
          <p:cNvSpPr/>
          <p:nvPr/>
        </p:nvSpPr>
        <p:spPr>
          <a:xfrm>
            <a:off x="3261400" y="2359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/>
          <p:cNvSpPr/>
          <p:nvPr/>
        </p:nvSpPr>
        <p:spPr>
          <a:xfrm>
            <a:off x="4480600" y="25118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"/>
          <p:cNvSpPr/>
          <p:nvPr/>
        </p:nvSpPr>
        <p:spPr>
          <a:xfrm>
            <a:off x="4556800" y="2740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6614200" y="2740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889800" y="28928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/>
          <p:nvPr/>
        </p:nvSpPr>
        <p:spPr>
          <a:xfrm>
            <a:off x="3871000" y="3121450"/>
            <a:ext cx="5568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"/>
          <p:cNvSpPr/>
          <p:nvPr/>
        </p:nvSpPr>
        <p:spPr>
          <a:xfrm>
            <a:off x="3566200" y="987850"/>
            <a:ext cx="11922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60" name="Google Shape;16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Fitting Basics</a:t>
            </a:r>
            <a:endParaRPr/>
          </a:p>
        </p:txBody>
      </p:sp>
      <p:sp>
        <p:nvSpPr>
          <p:cNvPr id="161" name="Google Shape;161;p4"/>
          <p:cNvSpPr txBox="1">
            <a:spLocks noGrp="1"/>
          </p:cNvSpPr>
          <p:nvPr>
            <p:ph type="body" idx="1"/>
          </p:nvPr>
        </p:nvSpPr>
        <p:spPr>
          <a:xfrm>
            <a:off x="838200" y="1507129"/>
            <a:ext cx="10515600" cy="263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Objective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Find values of parameters that make the model fit observed data.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b="1" i="1" dirty="0"/>
              <a:t>Residuals</a:t>
            </a:r>
            <a:endParaRPr b="1" i="1"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Difference between observed values of data (floating species) and simulated values</a:t>
            </a:r>
          </a:p>
          <a:p>
            <a:pPr>
              <a:spcBef>
                <a:spcPts val="0"/>
              </a:spcBef>
            </a:pPr>
            <a:r>
              <a:rPr lang="en-US" dirty="0"/>
              <a:t>Parameter fitting is an optimization: </a:t>
            </a:r>
          </a:p>
          <a:p>
            <a:pPr lvl="1">
              <a:spcBef>
                <a:spcPts val="0"/>
              </a:spcBef>
            </a:pPr>
            <a:r>
              <a:rPr lang="en-US" dirty="0"/>
              <a:t>Choose parameter values that minimize the residuals</a:t>
            </a:r>
            <a:endParaRPr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694D4E-B5A7-4789-139E-7F21D87B443D}"/>
              </a:ext>
            </a:extLst>
          </p:cNvPr>
          <p:cNvGrpSpPr/>
          <p:nvPr/>
        </p:nvGrpSpPr>
        <p:grpSpPr>
          <a:xfrm>
            <a:off x="750166" y="4355098"/>
            <a:ext cx="2780719" cy="2217006"/>
            <a:chOff x="750166" y="4139344"/>
            <a:chExt cx="2780719" cy="22170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099066-13C7-D973-64B3-54DF9CCB5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0166" y="4253230"/>
              <a:ext cx="2780719" cy="210312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4FE436-F5D9-5019-9E1D-F0718DB2934B}"/>
                </a:ext>
              </a:extLst>
            </p:cNvPr>
            <p:cNvSpPr/>
            <p:nvPr/>
          </p:nvSpPr>
          <p:spPr>
            <a:xfrm>
              <a:off x="1307989" y="4273778"/>
              <a:ext cx="1671517" cy="144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Observational Data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AE15E8-2F62-9770-EF0A-DD0E37572809}"/>
                </a:ext>
              </a:extLst>
            </p:cNvPr>
            <p:cNvSpPr txBox="1"/>
            <p:nvPr/>
          </p:nvSpPr>
          <p:spPr>
            <a:xfrm>
              <a:off x="1369255" y="4139344"/>
              <a:ext cx="1686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Observational data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AA3EF6-9921-73FF-BE02-48E92FC83D9D}"/>
              </a:ext>
            </a:extLst>
          </p:cNvPr>
          <p:cNvGrpSpPr/>
          <p:nvPr/>
        </p:nvGrpSpPr>
        <p:grpSpPr>
          <a:xfrm>
            <a:off x="4151272" y="4086875"/>
            <a:ext cx="3227846" cy="2485229"/>
            <a:chOff x="4038258" y="3871121"/>
            <a:chExt cx="3227846" cy="24852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DAF5AD-1DCC-E6BD-825E-ECFD42403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8258" y="4253230"/>
              <a:ext cx="3009180" cy="210312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2D9D3F7-95B0-AF49-4A8D-6E150B62E86E}"/>
                </a:ext>
              </a:extLst>
            </p:cNvPr>
            <p:cNvSpPr/>
            <p:nvPr/>
          </p:nvSpPr>
          <p:spPr>
            <a:xfrm>
              <a:off x="5009934" y="4139344"/>
              <a:ext cx="1086065" cy="226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79A9AE-FF58-F58E-99BA-0C757BE2892A}"/>
                </a:ext>
              </a:extLst>
            </p:cNvPr>
            <p:cNvSpPr txBox="1"/>
            <p:nvPr/>
          </p:nvSpPr>
          <p:spPr>
            <a:xfrm>
              <a:off x="4173894" y="3871121"/>
              <a:ext cx="30922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Simulation results for an assignment of values to parameters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F0020C-997C-1C5C-C684-D91DF58816C2}"/>
              </a:ext>
            </a:extLst>
          </p:cNvPr>
          <p:cNvGrpSpPr/>
          <p:nvPr/>
        </p:nvGrpSpPr>
        <p:grpSpPr>
          <a:xfrm>
            <a:off x="7968473" y="4195289"/>
            <a:ext cx="2915538" cy="2376815"/>
            <a:chOff x="7968473" y="3979535"/>
            <a:chExt cx="2915538" cy="237681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C47AFAE-1D3D-6A8C-EA76-6761A197D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68473" y="4253230"/>
              <a:ext cx="2915538" cy="21031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F14F51-3B33-886E-6C08-55CF0853EDB5}"/>
                </a:ext>
              </a:extLst>
            </p:cNvPr>
            <p:cNvSpPr/>
            <p:nvPr/>
          </p:nvSpPr>
          <p:spPr>
            <a:xfrm>
              <a:off x="9067800" y="4118430"/>
              <a:ext cx="914400" cy="226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0BC391-1EE4-D1BB-B197-87A2158CEC15}"/>
                </a:ext>
              </a:extLst>
            </p:cNvPr>
            <p:cNvSpPr txBox="1"/>
            <p:nvPr/>
          </p:nvSpPr>
          <p:spPr>
            <a:xfrm>
              <a:off x="8880973" y="3979535"/>
              <a:ext cx="9717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Residuals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EC8FA2-28EE-A993-F919-7FF3EF304B7C}"/>
                  </a:ext>
                </a:extLst>
              </p:cNvPr>
              <p:cNvSpPr txBox="1"/>
              <p:nvPr/>
            </p:nvSpPr>
            <p:spPr>
              <a:xfrm>
                <a:off x="3707809" y="5207342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EC8FA2-28EE-A993-F919-7FF3EF304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809" y="5207342"/>
                <a:ext cx="314189" cy="369332"/>
              </a:xfrm>
              <a:prstGeom prst="rect">
                <a:avLst/>
              </a:prstGeom>
              <a:blipFill>
                <a:blip r:embed="rId6"/>
                <a:stretch>
                  <a:fillRect l="-3846" r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7D78696-5F6B-F9BC-A182-B7B000618B29}"/>
                  </a:ext>
                </a:extLst>
              </p:cNvPr>
              <p:cNvSpPr txBox="1"/>
              <p:nvPr/>
            </p:nvSpPr>
            <p:spPr>
              <a:xfrm>
                <a:off x="7435619" y="5287824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7D78696-5F6B-F9BC-A182-B7B000618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619" y="5287824"/>
                <a:ext cx="314189" cy="369332"/>
              </a:xfrm>
              <a:prstGeom prst="rect">
                <a:avLst/>
              </a:prstGeom>
              <a:blipFill>
                <a:blip r:embed="rId7"/>
                <a:stretch>
                  <a:fillRect l="-7692" r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>
            <a:spLocks noGrp="1"/>
          </p:cNvSpPr>
          <p:nvPr>
            <p:ph type="title"/>
          </p:nvPr>
        </p:nvSpPr>
        <p:spPr>
          <a:xfrm>
            <a:off x="838200" y="-56114"/>
            <a:ext cx="10781872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Parameter Fitting Algorithm: Inputs/Outputs</a:t>
            </a:r>
            <a:endParaRPr dirty="0"/>
          </a:p>
        </p:txBody>
      </p:sp>
      <p:sp>
        <p:nvSpPr>
          <p:cNvPr id="168" name="Google Shape;16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/>
              <a:t>5</a:t>
            </a:fld>
            <a:endParaRPr sz="1300"/>
          </a:p>
        </p:txBody>
      </p:sp>
      <p:sp>
        <p:nvSpPr>
          <p:cNvPr id="170" name="Google Shape;170;p5"/>
          <p:cNvSpPr txBox="1"/>
          <p:nvPr/>
        </p:nvSpPr>
        <p:spPr>
          <a:xfrm>
            <a:off x="68391" y="5041254"/>
            <a:ext cx="481258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parameterEstimates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“good” choice of the values for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parametersToEstimate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+mn-lt"/>
                <a:ea typeface="Courier New"/>
                <a:cs typeface="Courier New"/>
                <a:sym typeface="Courier New"/>
              </a:rPr>
              <a:t>”Good” means that the residuals are small.</a:t>
            </a:r>
            <a:endParaRPr sz="1600" b="0" i="0" u="none" strike="noStrike" cap="none" dirty="0">
              <a:solidFill>
                <a:srgbClr val="000000"/>
              </a:solidFill>
              <a:latin typeface="+mn-lt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535BD6-33BA-05DB-89FA-6A41DC199571}"/>
              </a:ext>
            </a:extLst>
          </p:cNvPr>
          <p:cNvGrpSpPr/>
          <p:nvPr/>
        </p:nvGrpSpPr>
        <p:grpSpPr>
          <a:xfrm>
            <a:off x="85661" y="1456713"/>
            <a:ext cx="5291150" cy="1897548"/>
            <a:chOff x="85661" y="1456713"/>
            <a:chExt cx="5291150" cy="1897548"/>
          </a:xfrm>
        </p:grpSpPr>
        <p:sp>
          <p:nvSpPr>
            <p:cNvPr id="169" name="Google Shape;169;p5"/>
            <p:cNvSpPr txBox="1"/>
            <p:nvPr/>
          </p:nvSpPr>
          <p:spPr>
            <a:xfrm>
              <a:off x="85661" y="1456713"/>
              <a:ext cx="5291150" cy="6770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270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</a:pPr>
              <a:r>
                <a:rPr lang="en-US" sz="1600" b="0" i="0" u="none" strike="noStrike" cap="none" dirty="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model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describes time evolution of species concentrations and fluxes based 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parameters</a:t>
              </a:r>
              <a:endParaRPr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2" name="Google Shape;129;p3">
              <a:extLst>
                <a:ext uri="{FF2B5EF4-FFF2-40B4-BE49-F238E27FC236}">
                  <a16:creationId xmlns:a16="http://schemas.microsoft.com/office/drawing/2014/main" id="{A9EDBE79-03BF-F709-0508-94B6F574037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3292" y="2091680"/>
              <a:ext cx="4664466" cy="12625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7CA80A1-DB2E-21A5-0367-530212198137}"/>
              </a:ext>
            </a:extLst>
          </p:cNvPr>
          <p:cNvSpPr txBox="1"/>
          <p:nvPr/>
        </p:nvSpPr>
        <p:spPr>
          <a:xfrm>
            <a:off x="131917" y="936022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Inputs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ECF817-D480-74A1-96F4-8D4C3259E9E4}"/>
              </a:ext>
            </a:extLst>
          </p:cNvPr>
          <p:cNvSpPr txBox="1"/>
          <p:nvPr/>
        </p:nvSpPr>
        <p:spPr>
          <a:xfrm>
            <a:off x="99213" y="4314213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Outputs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3CD5E5-BCCD-9F54-C4CF-A9DD6FCE9BBE}"/>
              </a:ext>
            </a:extLst>
          </p:cNvPr>
          <p:cNvGrpSpPr/>
          <p:nvPr/>
        </p:nvGrpSpPr>
        <p:grpSpPr>
          <a:xfrm>
            <a:off x="5748394" y="1456713"/>
            <a:ext cx="3125912" cy="2170074"/>
            <a:chOff x="5748394" y="1456713"/>
            <a:chExt cx="3125912" cy="217007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219B00-8515-296A-E163-6DBB77FADED9}"/>
                </a:ext>
              </a:extLst>
            </p:cNvPr>
            <p:cNvSpPr txBox="1"/>
            <p:nvPr/>
          </p:nvSpPr>
          <p:spPr>
            <a:xfrm>
              <a:off x="5748394" y="1456713"/>
              <a:ext cx="312591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</a:pP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parametersToEstimate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 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parameters to be estimated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CEBA590-9D52-3CC6-6765-CB6A812F8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3559" y="2091680"/>
              <a:ext cx="1083264" cy="153510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E01B7C8-B6C6-59E8-30DD-CBD246F3B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29549" y="2091680"/>
              <a:ext cx="563918" cy="132570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EA79CE2-CFEF-86BD-97F5-5C7DD733B6C6}"/>
              </a:ext>
            </a:extLst>
          </p:cNvPr>
          <p:cNvGrpSpPr/>
          <p:nvPr/>
        </p:nvGrpSpPr>
        <p:grpSpPr>
          <a:xfrm>
            <a:off x="9048964" y="1456713"/>
            <a:ext cx="3287731" cy="2635118"/>
            <a:chOff x="9048964" y="1456713"/>
            <a:chExt cx="3287731" cy="263511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E54764-9000-1E50-8084-A3B6EB38B3D6}"/>
                </a:ext>
              </a:extLst>
            </p:cNvPr>
            <p:cNvSpPr txBox="1"/>
            <p:nvPr/>
          </p:nvSpPr>
          <p:spPr>
            <a:xfrm>
              <a:off x="9048964" y="1456713"/>
              <a:ext cx="32877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</a:pPr>
              <a:r>
                <a:rPr lang="en-US" sz="1400" b="0" i="0" u="none" strike="noStrike" cap="none" dirty="0" err="1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observedValues</a:t>
              </a: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time course values of species concentrations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C6B968A-F26B-76F6-CD13-02E354AC8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48964" y="2091680"/>
              <a:ext cx="2944116" cy="2000151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CEC988-65D5-9C0D-FC02-8508C17F3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0919" y="4890036"/>
            <a:ext cx="3129681" cy="155382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329ED2-6799-B2E1-7994-0A02C928D5D9}"/>
              </a:ext>
            </a:extLst>
          </p:cNvPr>
          <p:cNvCxnSpPr>
            <a:cxnSpLocks/>
          </p:cNvCxnSpPr>
          <p:nvPr/>
        </p:nvCxnSpPr>
        <p:spPr>
          <a:xfrm>
            <a:off x="123292" y="4252568"/>
            <a:ext cx="11784456" cy="7434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08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Generic Algorithm for Kinetic Model Parameter Fitting</a:t>
            </a:r>
            <a:endParaRPr/>
          </a:p>
        </p:txBody>
      </p:sp>
      <p:sp>
        <p:nvSpPr>
          <p:cNvPr id="168" name="Google Shape;16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/>
              <a:t>6</a:t>
            </a:fld>
            <a:endParaRPr sz="1300"/>
          </a:p>
        </p:txBody>
      </p:sp>
      <p:sp>
        <p:nvSpPr>
          <p:cNvPr id="169" name="Google Shape;169;p5"/>
          <p:cNvSpPr txBox="1"/>
          <p:nvPr/>
        </p:nvSpPr>
        <p:spPr>
          <a:xfrm>
            <a:off x="804850" y="1791100"/>
            <a:ext cx="9667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describes time evolution of species concentrations and fluxes based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parametersToEstimate: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parameters to be estimated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observedValues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time course values of species concentrations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804850" y="3035350"/>
            <a:ext cx="9667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parameterEstimates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good choice of the values for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parametersToEstimate</a:t>
            </a:r>
            <a:endParaRPr sz="1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1" name="Google Shape;171;p5"/>
          <p:cNvSpPr txBox="1"/>
          <p:nvPr/>
        </p:nvSpPr>
        <p:spPr>
          <a:xfrm>
            <a:off x="804850" y="3848500"/>
            <a:ext cx="96672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Steps</a:t>
            </a: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 until small residuals or exceed runtime limits</a:t>
            </a:r>
            <a:endParaRPr sz="1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alphaLcPeriod"/>
            </a:pPr>
            <a:r>
              <a:rPr lang="en-US" sz="1600" dirty="0" err="1"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armater</a:t>
            </a:r>
            <a:r>
              <a:rPr lang="en-US" sz="1600" dirty="0" err="1"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ettings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new assignment of values to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parametersToEstimate</a:t>
            </a:r>
            <a:endParaRPr sz="1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alphaLcPeriod"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simulationResults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run model using settings</a:t>
            </a:r>
            <a:endParaRPr sz="1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alphaLcPeriod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residuals =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observedValues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simulationResults</a:t>
            </a:r>
            <a:endParaRPr sz="1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alphaLcPeriod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if residuals are smaller than previous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parameterSettings</a:t>
            </a:r>
            <a:endParaRPr sz="1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romanLcPeriod"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parameterEstimates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parameterSettings</a:t>
            </a:r>
            <a:endParaRPr sz="1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alphaLcPeriod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if residuals are very small</a:t>
            </a:r>
            <a:endParaRPr sz="1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AutoNum type="romanLcPeriod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parameterEstimates</a:t>
            </a:r>
            <a:endParaRPr sz="1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218207" y="4471775"/>
            <a:ext cx="5953200" cy="18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9568622" y="4095448"/>
            <a:ext cx="1876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A64D79"/>
                </a:solidFill>
                <a:latin typeface="Calibri"/>
                <a:ea typeface="Calibri"/>
                <a:cs typeface="Calibri"/>
                <a:sym typeface="Calibri"/>
              </a:rPr>
              <a:t>search algorithm</a:t>
            </a:r>
            <a:endParaRPr sz="1500" b="1" i="0" u="none" strike="noStrike" cap="none" dirty="0">
              <a:solidFill>
                <a:srgbClr val="A64D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 txBox="1">
            <a:spLocks noGrp="1"/>
          </p:cNvSpPr>
          <p:nvPr>
            <p:ph type="title"/>
          </p:nvPr>
        </p:nvSpPr>
        <p:spPr>
          <a:xfrm>
            <a:off x="345689" y="506187"/>
            <a:ext cx="11625628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Concern 1 (Identifiability): Is it possible to determine parameter values from the available data? (Do some parameters have no effect on the data?)</a:t>
            </a:r>
            <a:endParaRPr dirty="0"/>
          </a:p>
        </p:txBody>
      </p:sp>
      <p:sp>
        <p:nvSpPr>
          <p:cNvPr id="182" name="Google Shape;182;p6"/>
          <p:cNvSpPr txBox="1"/>
          <p:nvPr/>
        </p:nvSpPr>
        <p:spPr>
          <a:xfrm>
            <a:off x="7456621" y="5033294"/>
            <a:ext cx="96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1903-1957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"/>
          <p:cNvSpPr txBox="1">
            <a:spLocks noGrp="1"/>
          </p:cNvSpPr>
          <p:nvPr>
            <p:ph type="sldNum" idx="12"/>
          </p:nvPr>
        </p:nvSpPr>
        <p:spPr>
          <a:xfrm>
            <a:off x="922811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026" name="Picture 2" descr="Amazon.com: Heka Naturals Russian Nesting Dolls, 5 Traditional Matryoshka  Hohloma Style | Babushka Wooden Dolls, Golden Leave and Red Berries Design,  Hand Made in Russia | Hohloma, 5 Pieces, 6.7 inches : Toys &amp; Games">
            <a:extLst>
              <a:ext uri="{FF2B5EF4-FFF2-40B4-BE49-F238E27FC236}">
                <a16:creationId xmlns:a16="http://schemas.microsoft.com/office/drawing/2014/main" id="{2430DA0C-D37C-0AF7-6873-7072F1137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948" y="4330893"/>
            <a:ext cx="36322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93DC6F-BA66-7874-1823-7D033B02C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371" y="4026093"/>
            <a:ext cx="1320800" cy="25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BA1392-95B8-1353-4DF5-D285DBDCA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365" y="4026093"/>
            <a:ext cx="2108200" cy="25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5582F4-8EFE-63E6-F0FB-AC5E5D4E57A4}"/>
              </a:ext>
            </a:extLst>
          </p:cNvPr>
          <p:cNvSpPr txBox="1"/>
          <p:nvPr/>
        </p:nvSpPr>
        <p:spPr>
          <a:xfrm>
            <a:off x="758283" y="2337398"/>
            <a:ext cx="3478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Analogy with “Russian dolls”.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8610C8-B9B5-C384-F50E-04D0D70102A5}"/>
              </a:ext>
            </a:extLst>
          </p:cNvPr>
          <p:cNvSpPr txBox="1"/>
          <p:nvPr/>
        </p:nvSpPr>
        <p:spPr>
          <a:xfrm>
            <a:off x="1064013" y="2893958"/>
            <a:ext cx="22135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You see one doll.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DA6765-DAAD-D8F0-AA25-0241E25A8772}"/>
              </a:ext>
            </a:extLst>
          </p:cNvPr>
          <p:cNvSpPr txBox="1"/>
          <p:nvPr/>
        </p:nvSpPr>
        <p:spPr>
          <a:xfrm>
            <a:off x="4085021" y="2893958"/>
            <a:ext cx="277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But you look inside (get more data), and there’s another.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E04C80-09AA-5506-E58B-0E861EE6D6B4}"/>
              </a:ext>
            </a:extLst>
          </p:cNvPr>
          <p:cNvSpPr txBox="1"/>
          <p:nvPr/>
        </p:nvSpPr>
        <p:spPr>
          <a:xfrm>
            <a:off x="7645830" y="2893958"/>
            <a:ext cx="29944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If you look closer still (gather more data), and there are many more.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6" y="1661275"/>
            <a:ext cx="9412354" cy="44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6"/>
          <p:cNvSpPr txBox="1"/>
          <p:nvPr/>
        </p:nvSpPr>
        <p:spPr>
          <a:xfrm>
            <a:off x="779250" y="6090625"/>
            <a:ext cx="1072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Models in Systems Biology almost always have many more than five parameters.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6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Concern 2 (Overfitting): Fitting a large number of parameters to a small dataset.</a:t>
            </a:r>
            <a:endParaRPr dirty="0"/>
          </a:p>
        </p:txBody>
      </p:sp>
      <p:sp>
        <p:nvSpPr>
          <p:cNvPr id="182" name="Google Shape;182;p6"/>
          <p:cNvSpPr txBox="1"/>
          <p:nvPr/>
        </p:nvSpPr>
        <p:spPr>
          <a:xfrm>
            <a:off x="6684725" y="4386525"/>
            <a:ext cx="96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1903-1957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739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title"/>
          </p:nvPr>
        </p:nvSpPr>
        <p:spPr>
          <a:xfrm>
            <a:off x="70078" y="91921"/>
            <a:ext cx="12084752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/>
              <a:t>Concern 3 (Computational Complexity): The explosion of combinations of parameter values makes an optimal search infeasible.</a:t>
            </a:r>
            <a:endParaRPr sz="3600"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4816830" y="2340040"/>
            <a:ext cx="2118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 Parameters</a:t>
            </a:r>
            <a:endParaRPr sz="19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7"/>
          <p:cNvSpPr txBox="1"/>
          <p:nvPr/>
        </p:nvSpPr>
        <p:spPr>
          <a:xfrm rot="5400000">
            <a:off x="-1160652" y="4265544"/>
            <a:ext cx="3704591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 Possible values for a parameter</a:t>
            </a:r>
            <a:endParaRPr sz="19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7"/>
          <p:cNvSpPr txBox="1"/>
          <p:nvPr/>
        </p:nvSpPr>
        <p:spPr>
          <a:xfrm>
            <a:off x="0" y="1462225"/>
            <a:ext cx="85719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Assume 1 microsecond for a simulation (single assignment of parameter settings).</a:t>
            </a: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log10(# hours) - time to simulate all combinations of parameter settings.</a:t>
            </a: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3" name="Google Shape;193;p7"/>
          <p:cNvGraphicFramePr/>
          <p:nvPr>
            <p:extLst>
              <p:ext uri="{D42A27DB-BD31-4B8C-83A1-F6EECF244321}">
                <p14:modId xmlns:p14="http://schemas.microsoft.com/office/powerpoint/2010/main" val="3590463166"/>
              </p:ext>
            </p:extLst>
          </p:nvPr>
        </p:nvGraphicFramePr>
        <p:xfrm>
          <a:off x="982980" y="2744625"/>
          <a:ext cx="7959350" cy="3414075"/>
        </p:xfrm>
        <a:graphic>
          <a:graphicData uri="http://schemas.openxmlformats.org/drawingml/2006/table">
            <a:tbl>
              <a:tblPr>
                <a:noFill/>
                <a:tableStyleId>{2FDBEEA2-0CDF-4A3A-BDEA-C77AA4F3F0FE}</a:tableStyleId>
              </a:tblPr>
              <a:tblGrid>
                <a:gridCol w="1185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5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5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5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5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87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-9.3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975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-8.4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547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6B8B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-4.7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7A8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EEE0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9.7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6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975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-8.4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547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6B8B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-4.7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7A8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EEE0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9.7</a:t>
                      </a:r>
                      <a:endParaRPr sz="1900" b="1" u="none" strike="noStrike" cap="none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1900" b="1" u="none" strike="noStrike" cap="none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6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-8.7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E79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-7.8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5F83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-5.9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8199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-2.3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C3C4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19.3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48.2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-8.4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547C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6B8B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-4.7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7A8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EEE0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9.7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67.5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-8.1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5980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-6.5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7692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-3.5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ADB6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2.5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76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14.5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38.6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86.8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-7.8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5F83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-5.9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8199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-2.3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C3C4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19.3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48.2</a:t>
                      </a:r>
                      <a:endParaRPr sz="19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b="1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106</a:t>
                      </a:r>
                      <a:endParaRPr sz="1900" b="1" u="none" strike="noStrike" cap="none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4" name="Google Shape;194;p7"/>
          <p:cNvGraphicFramePr/>
          <p:nvPr/>
        </p:nvGraphicFramePr>
        <p:xfrm>
          <a:off x="9525000" y="3429000"/>
          <a:ext cx="2419350" cy="2554440"/>
        </p:xfrm>
        <a:graphic>
          <a:graphicData uri="http://schemas.openxmlformats.org/drawingml/2006/table">
            <a:tbl>
              <a:tblPr>
                <a:noFill/>
                <a:tableStyleId>{2FDBEEA2-0CDF-4A3A-BDEA-C77AA4F3F0FE}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second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-3.56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hour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B1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day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1.38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60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month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2.86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9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year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3.94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century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5.94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Age of Universe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14.09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5" name="Google Shape;19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787</Words>
  <Application>Microsoft Macintosh PowerPoint</Application>
  <PresentationFormat>Widescreen</PresentationFormat>
  <Paragraphs>184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Cambria Math</vt:lpstr>
      <vt:lpstr>Courier New</vt:lpstr>
      <vt:lpstr>Encode Sans Condensed</vt:lpstr>
      <vt:lpstr>Office Theme</vt:lpstr>
      <vt:lpstr>Office Theme</vt:lpstr>
      <vt:lpstr>Parameter Fitting: Overview</vt:lpstr>
      <vt:lpstr>What’s Parameter Fitting? Why is it important?</vt:lpstr>
      <vt:lpstr>Wolf2000 Model of Glycolytic Oscillations</vt:lpstr>
      <vt:lpstr>Fitting Basics</vt:lpstr>
      <vt:lpstr>Parameter Fitting Algorithm: Inputs/Outputs</vt:lpstr>
      <vt:lpstr>Generic Algorithm for Kinetic Model Parameter Fitting</vt:lpstr>
      <vt:lpstr>Concern 1 (Identifiability): Is it possible to determine parameter values from the available data? (Do some parameters have no effect on the data?)</vt:lpstr>
      <vt:lpstr>Concern 2 (Overfitting): Fitting a large number of parameters to a small dataset.</vt:lpstr>
      <vt:lpstr>Concern 3 (Computational Complexity): The explosion of combinations of parameter values makes an optimal search infeasible.</vt:lpstr>
      <vt:lpstr>Convex Fitting Surface Overcomes Computational Complexity</vt:lpstr>
      <vt:lpstr>Fitting Surface: Wolf Model</vt:lpstr>
      <vt:lpstr>Factors Affecting Computational Complexity of Fitting</vt:lpstr>
      <vt:lpstr>Considerations for Parameter Fitting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Parameter Fitting: Overview</dc:title>
  <cp:lastModifiedBy>Joseph L. Hellerstein</cp:lastModifiedBy>
  <cp:revision>53</cp:revision>
  <dcterms:modified xsi:type="dcterms:W3CDTF">2022-10-28T16:53:06Z</dcterms:modified>
</cp:coreProperties>
</file>